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3" r:id="rId3"/>
    <p:sldId id="264" r:id="rId4"/>
    <p:sldId id="265" r:id="rId5"/>
    <p:sldId id="257" r:id="rId6"/>
    <p:sldId id="260" r:id="rId7"/>
    <p:sldId id="261" r:id="rId8"/>
    <p:sldId id="262"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8" d="100"/>
          <a:sy n="68" d="100"/>
        </p:scale>
        <p:origin x="-276" y="-1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664075" y="0"/>
            <a:ext cx="3565525" cy="733425"/>
          </a:xfrm>
          <a:prstGeom prst="rect">
            <a:avLst/>
          </a:prstGeom>
        </p:spPr>
        <p:txBody>
          <a:bodyPr vert="horz" lIns="91440" tIns="45720" rIns="91440" bIns="45720" rtlCol="1"/>
          <a:lstStyle>
            <a:lvl1pPr algn="r">
              <a:defRPr sz="1200"/>
            </a:lvl1pPr>
          </a:lstStyle>
          <a:p>
            <a:endParaRPr lang="ar-AE" dirty="0"/>
          </a:p>
        </p:txBody>
      </p:sp>
      <p:sp>
        <p:nvSpPr>
          <p:cNvPr id="3" name="عنصر نائب للتاريخ 2"/>
          <p:cNvSpPr>
            <a:spLocks noGrp="1"/>
          </p:cNvSpPr>
          <p:nvPr>
            <p:ph type="dt" idx="1"/>
          </p:nvPr>
        </p:nvSpPr>
        <p:spPr>
          <a:xfrm>
            <a:off x="1588" y="0"/>
            <a:ext cx="3567112" cy="733425"/>
          </a:xfrm>
          <a:prstGeom prst="rect">
            <a:avLst/>
          </a:prstGeom>
        </p:spPr>
        <p:txBody>
          <a:bodyPr vert="horz" lIns="91440" tIns="45720" rIns="91440" bIns="45720" rtlCol="1"/>
          <a:lstStyle>
            <a:lvl1pPr algn="l">
              <a:defRPr sz="1200"/>
            </a:lvl1pPr>
          </a:lstStyle>
          <a:p>
            <a:fld id="{929E059D-F047-4441-9BF9-8184A2EE6EE6}" type="datetimeFigureOut">
              <a:rPr lang="ar-AE" smtClean="0"/>
              <a:t>12/11/1445</a:t>
            </a:fld>
            <a:endParaRPr lang="ar-AE" dirty="0"/>
          </a:p>
        </p:txBody>
      </p:sp>
      <p:sp>
        <p:nvSpPr>
          <p:cNvPr id="4" name="عنصر نائب لصورة الشريحة 3"/>
          <p:cNvSpPr>
            <a:spLocks noGrp="1" noRot="1" noChangeAspect="1"/>
          </p:cNvSpPr>
          <p:nvPr>
            <p:ph type="sldImg" idx="2"/>
          </p:nvPr>
        </p:nvSpPr>
        <p:spPr>
          <a:xfrm>
            <a:off x="-273050" y="1828800"/>
            <a:ext cx="8775700" cy="4937125"/>
          </a:xfrm>
          <a:prstGeom prst="rect">
            <a:avLst/>
          </a:prstGeom>
          <a:noFill/>
          <a:ln w="12700">
            <a:solidFill>
              <a:prstClr val="black"/>
            </a:solidFill>
          </a:ln>
        </p:spPr>
        <p:txBody>
          <a:bodyPr vert="horz" lIns="91440" tIns="45720" rIns="91440" bIns="45720" rtlCol="1" anchor="ctr"/>
          <a:lstStyle/>
          <a:p>
            <a:endParaRPr lang="ar-AE" dirty="0"/>
          </a:p>
        </p:txBody>
      </p:sp>
      <p:sp>
        <p:nvSpPr>
          <p:cNvPr id="5" name="عنصر نائب للملاحظات 4"/>
          <p:cNvSpPr>
            <a:spLocks noGrp="1"/>
          </p:cNvSpPr>
          <p:nvPr>
            <p:ph type="body" sz="quarter" idx="3"/>
          </p:nvPr>
        </p:nvSpPr>
        <p:spPr>
          <a:xfrm>
            <a:off x="822325" y="7040563"/>
            <a:ext cx="6584950" cy="5761037"/>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6" name="عنصر نائب للتذييل 5"/>
          <p:cNvSpPr>
            <a:spLocks noGrp="1"/>
          </p:cNvSpPr>
          <p:nvPr>
            <p:ph type="ftr" sz="quarter" idx="4"/>
          </p:nvPr>
        </p:nvSpPr>
        <p:spPr>
          <a:xfrm>
            <a:off x="4664075" y="13896975"/>
            <a:ext cx="3565525" cy="733425"/>
          </a:xfrm>
          <a:prstGeom prst="rect">
            <a:avLst/>
          </a:prstGeom>
        </p:spPr>
        <p:txBody>
          <a:bodyPr vert="horz" lIns="91440" tIns="45720" rIns="91440" bIns="45720" rtlCol="1" anchor="b"/>
          <a:lstStyle>
            <a:lvl1pPr algn="r">
              <a:defRPr sz="1200"/>
            </a:lvl1pPr>
          </a:lstStyle>
          <a:p>
            <a:endParaRPr lang="ar-AE" dirty="0"/>
          </a:p>
        </p:txBody>
      </p:sp>
      <p:sp>
        <p:nvSpPr>
          <p:cNvPr id="7" name="عنصر نائب لرقم الشريحة 6"/>
          <p:cNvSpPr>
            <a:spLocks noGrp="1"/>
          </p:cNvSpPr>
          <p:nvPr>
            <p:ph type="sldNum" sz="quarter" idx="5"/>
          </p:nvPr>
        </p:nvSpPr>
        <p:spPr>
          <a:xfrm>
            <a:off x="1588" y="13896975"/>
            <a:ext cx="3567112" cy="733425"/>
          </a:xfrm>
          <a:prstGeom prst="rect">
            <a:avLst/>
          </a:prstGeom>
        </p:spPr>
        <p:txBody>
          <a:bodyPr vert="horz" lIns="91440" tIns="45720" rIns="91440" bIns="45720" rtlCol="1" anchor="b"/>
          <a:lstStyle>
            <a:lvl1pPr algn="l">
              <a:defRPr sz="1200"/>
            </a:lvl1pPr>
          </a:lstStyle>
          <a:p>
            <a:fld id="{8C8D99F5-C84D-1D4C-9536-6BACFC9654E7}" type="slidenum">
              <a:rPr lang="ar-AE" smtClean="0"/>
              <a:t>‹#›</a:t>
            </a:fld>
            <a:endParaRPr lang="ar-AE" dirty="0"/>
          </a:p>
        </p:txBody>
      </p:sp>
    </p:spTree>
    <p:extLst>
      <p:ext uri="{BB962C8B-B14F-4D97-AF65-F5344CB8AC3E}">
        <p14:creationId xmlns:p14="http://schemas.microsoft.com/office/powerpoint/2010/main" val="24164609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3" Type="http://schemas.openxmlformats.org/officeDocument/2006/relationships/image" Target="../media/image6.jpg"/><Relationship Id="rId7" Type="http://schemas.openxmlformats.org/officeDocument/2006/relationships/image" Target="../media/image10.jpg"/><Relationship Id="rId12"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50646"/>
            <a:ext cx="14630400" cy="8484228"/>
          </a:xfrm>
          <a:prstGeom prst="rect">
            <a:avLst/>
          </a:prstGeom>
          <a:solidFill>
            <a:srgbClr val="FFFFFF"/>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9144000" y="-50646"/>
            <a:ext cx="5486400" cy="8484228"/>
          </a:xfrm>
          <a:prstGeom prst="rect">
            <a:avLst/>
          </a:prstGeom>
        </p:spPr>
      </p:pic>
      <p:sp>
        <p:nvSpPr>
          <p:cNvPr id="5" name="Text 2"/>
          <p:cNvSpPr/>
          <p:nvPr/>
        </p:nvSpPr>
        <p:spPr>
          <a:xfrm>
            <a:off x="833199" y="1463039"/>
            <a:ext cx="7477601" cy="970672"/>
          </a:xfrm>
          <a:prstGeom prst="rect">
            <a:avLst/>
          </a:prstGeom>
          <a:noFill/>
          <a:ln/>
        </p:spPr>
        <p:txBody>
          <a:bodyPr wrap="square" rtlCol="0" anchor="t"/>
          <a:lstStyle/>
          <a:p>
            <a:pPr marL="0" indent="0">
              <a:lnSpc>
                <a:spcPts val="6561"/>
              </a:lnSpc>
              <a:buNone/>
            </a:pPr>
            <a:r>
              <a:rPr lang="en-US" sz="4800" b="1" kern="0" spc="-157" dirty="0">
                <a:solidFill>
                  <a:srgbClr val="FF0000"/>
                </a:solidFill>
                <a:latin typeface="Inter" pitchFamily="34" charset="0"/>
                <a:ea typeface="Inter" pitchFamily="34" charset="-122"/>
                <a:cs typeface="Inter" pitchFamily="34" charset="-120"/>
              </a:rPr>
              <a:t>توليد الطاقة الكهربائية باستخدام السدود</a:t>
            </a:r>
            <a:endParaRPr lang="en-US" sz="4800" dirty="0">
              <a:solidFill>
                <a:srgbClr val="FF0000"/>
              </a:solidFill>
            </a:endParaRPr>
          </a:p>
        </p:txBody>
      </p:sp>
      <p:sp>
        <p:nvSpPr>
          <p:cNvPr id="6" name="Text 3"/>
          <p:cNvSpPr/>
          <p:nvPr/>
        </p:nvSpPr>
        <p:spPr>
          <a:xfrm>
            <a:off x="833199" y="2855741"/>
            <a:ext cx="7477601" cy="1463040"/>
          </a:xfrm>
          <a:prstGeom prst="rect">
            <a:avLst/>
          </a:prstGeom>
          <a:noFill/>
          <a:ln/>
        </p:spPr>
        <p:txBody>
          <a:bodyPr wrap="square" rtlCol="0" anchor="t"/>
          <a:lstStyle/>
          <a:p>
            <a:pPr algn="just" rtl="1">
              <a:lnSpc>
                <a:spcPts val="2799"/>
              </a:lnSpc>
            </a:pPr>
            <a:r>
              <a:rPr lang="ar-IQ" sz="2800" dirty="0"/>
              <a:t>تعتبر محطات توليد الطاقة الكهربائية بإستخدام السدود من أهم وسائل توليد الطاقة الكهربائية المستدامة .</a:t>
            </a:r>
          </a:p>
          <a:p>
            <a:pPr algn="just" rtl="1">
              <a:lnSpc>
                <a:spcPts val="2799"/>
              </a:lnSpc>
            </a:pPr>
            <a:r>
              <a:rPr lang="ar-IQ" sz="2800" dirty="0" smtClean="0"/>
              <a:t>و كذلك تصميم </a:t>
            </a:r>
            <a:r>
              <a:rPr lang="ar-IQ" sz="2800" dirty="0"/>
              <a:t>نموذجاً مصغراً </a:t>
            </a:r>
            <a:r>
              <a:rPr lang="ar-IQ" sz="2800" dirty="0" smtClean="0"/>
              <a:t>لمحطة </a:t>
            </a:r>
            <a:r>
              <a:rPr lang="ar-IQ" sz="2800" dirty="0"/>
              <a:t>توليد الطاقة الكهربائية بواسطة السدود و بإستخدام برنامج </a:t>
            </a:r>
            <a:r>
              <a:rPr lang="en-US" sz="2800" dirty="0"/>
              <a:t>.Solid work</a:t>
            </a:r>
            <a:r>
              <a:rPr lang="ar-IQ" sz="2800" dirty="0"/>
              <a:t> </a:t>
            </a:r>
            <a:endParaRPr lang="en-US" sz="2800" dirty="0"/>
          </a:p>
          <a:p>
            <a:pPr marL="0" indent="0">
              <a:lnSpc>
                <a:spcPts val="2799"/>
              </a:lnSpc>
              <a:buNone/>
            </a:pPr>
            <a:endParaRPr lang="en-US" sz="2800" dirty="0"/>
          </a:p>
        </p:txBody>
      </p:sp>
      <p:sp>
        <p:nvSpPr>
          <p:cNvPr id="7" name="Shape 4"/>
          <p:cNvSpPr/>
          <p:nvPr/>
        </p:nvSpPr>
        <p:spPr>
          <a:xfrm>
            <a:off x="833199" y="5572720"/>
            <a:ext cx="355402" cy="355402"/>
          </a:xfrm>
          <a:prstGeom prst="roundRect">
            <a:avLst>
              <a:gd name="adj" fmla="val 25726039"/>
            </a:avLst>
          </a:prstGeom>
          <a:noFill/>
          <a:ln w="7620">
            <a:solidFill>
              <a:srgbClr val="FFFFFF"/>
            </a:solidFill>
            <a:prstDash val="solid"/>
          </a:ln>
        </p:spPr>
      </p:sp>
      <p:sp>
        <p:nvSpPr>
          <p:cNvPr id="9" name="Text 5"/>
          <p:cNvSpPr/>
          <p:nvPr/>
        </p:nvSpPr>
        <p:spPr>
          <a:xfrm>
            <a:off x="2242809" y="4830842"/>
            <a:ext cx="4658380" cy="3348111"/>
          </a:xfrm>
          <a:prstGeom prst="rect">
            <a:avLst/>
          </a:prstGeom>
          <a:noFill/>
          <a:ln/>
        </p:spPr>
        <p:txBody>
          <a:bodyPr wrap="none" rtlCol="0" anchor="t"/>
          <a:lstStyle/>
          <a:p>
            <a:pPr marL="0" indent="0" algn="ctr">
              <a:lnSpc>
                <a:spcPts val="3062"/>
              </a:lnSpc>
              <a:buNone/>
            </a:pPr>
            <a:r>
              <a:rPr lang="ar-IQ" sz="2187" b="1" dirty="0" smtClean="0">
                <a:solidFill>
                  <a:srgbClr val="FF0000"/>
                </a:solidFill>
              </a:rPr>
              <a:t>الاشراف : </a:t>
            </a:r>
            <a:r>
              <a:rPr lang="ar-IQ" sz="2187" b="1" dirty="0" smtClean="0"/>
              <a:t>م. م غصون اسماعيل</a:t>
            </a:r>
          </a:p>
          <a:p>
            <a:pPr marL="0" indent="0" algn="ctr">
              <a:lnSpc>
                <a:spcPts val="3062"/>
              </a:lnSpc>
              <a:buNone/>
            </a:pPr>
            <a:r>
              <a:rPr lang="ar-IQ" sz="2187" b="1" dirty="0" smtClean="0">
                <a:solidFill>
                  <a:srgbClr val="FF0000"/>
                </a:solidFill>
              </a:rPr>
              <a:t>إعداد الطلبة </a:t>
            </a:r>
            <a:endParaRPr lang="en-US" sz="2187" b="1" dirty="0" smtClean="0">
              <a:solidFill>
                <a:srgbClr val="FF0000"/>
              </a:solidFill>
            </a:endParaRPr>
          </a:p>
          <a:p>
            <a:pPr algn="ctr">
              <a:lnSpc>
                <a:spcPts val="3062"/>
              </a:lnSpc>
            </a:pPr>
            <a:r>
              <a:rPr lang="ar-IQ" sz="2187" b="1" dirty="0" smtClean="0">
                <a:solidFill>
                  <a:srgbClr val="FF0000"/>
                </a:solidFill>
              </a:rPr>
              <a:t>بيداء </a:t>
            </a:r>
            <a:r>
              <a:rPr lang="ar-IQ" sz="2187" b="1" dirty="0">
                <a:solidFill>
                  <a:srgbClr val="FF0000"/>
                </a:solidFill>
              </a:rPr>
              <a:t>قاسم </a:t>
            </a:r>
            <a:r>
              <a:rPr lang="ar-IQ" sz="2187" b="1" dirty="0" smtClean="0">
                <a:solidFill>
                  <a:srgbClr val="FF0000"/>
                </a:solidFill>
              </a:rPr>
              <a:t>شذر</a:t>
            </a:r>
            <a:endParaRPr lang="en-US" sz="2187" b="1" dirty="0" smtClean="0">
              <a:solidFill>
                <a:srgbClr val="FF0000"/>
              </a:solidFill>
            </a:endParaRPr>
          </a:p>
          <a:p>
            <a:pPr marL="0" indent="0" algn="ctr">
              <a:lnSpc>
                <a:spcPts val="3062"/>
              </a:lnSpc>
              <a:buNone/>
            </a:pPr>
            <a:r>
              <a:rPr lang="ar-IQ" sz="2187" b="1" dirty="0" smtClean="0">
                <a:solidFill>
                  <a:srgbClr val="FF0000"/>
                </a:solidFill>
              </a:rPr>
              <a:t>ابتهال عباس رحيم </a:t>
            </a:r>
          </a:p>
          <a:p>
            <a:pPr marL="0" indent="0" algn="ctr">
              <a:lnSpc>
                <a:spcPts val="3062"/>
              </a:lnSpc>
              <a:buNone/>
            </a:pPr>
            <a:r>
              <a:rPr lang="ar-IQ" sz="2187" b="1" dirty="0" smtClean="0">
                <a:solidFill>
                  <a:srgbClr val="FF0000"/>
                </a:solidFill>
              </a:rPr>
              <a:t>احسان فالح عبيد</a:t>
            </a:r>
          </a:p>
          <a:p>
            <a:pPr marL="0" indent="0" algn="ctr">
              <a:lnSpc>
                <a:spcPts val="3062"/>
              </a:lnSpc>
              <a:buNone/>
            </a:pPr>
            <a:r>
              <a:rPr lang="ar-IQ" sz="2187" b="1" dirty="0" smtClean="0">
                <a:solidFill>
                  <a:srgbClr val="FF0000"/>
                </a:solidFill>
              </a:rPr>
              <a:t>اسراء كريم جمعة</a:t>
            </a:r>
          </a:p>
          <a:p>
            <a:pPr marL="0" indent="0" algn="ctr">
              <a:lnSpc>
                <a:spcPts val="3062"/>
              </a:lnSpc>
              <a:buNone/>
            </a:pPr>
            <a:r>
              <a:rPr lang="ar-IQ" sz="2187" b="1" dirty="0" smtClean="0">
                <a:solidFill>
                  <a:srgbClr val="FF0000"/>
                </a:solidFill>
              </a:rPr>
              <a:t>الحر حيدر عبد</a:t>
            </a:r>
          </a:p>
          <a:p>
            <a:pPr marL="0" indent="0" algn="ctr">
              <a:lnSpc>
                <a:spcPts val="3062"/>
              </a:lnSpc>
              <a:buNone/>
            </a:pPr>
            <a:r>
              <a:rPr lang="ar-IQ" sz="2187" b="1" dirty="0" smtClean="0">
                <a:solidFill>
                  <a:srgbClr val="FF0000"/>
                </a:solidFill>
              </a:rPr>
              <a:t>ايات حسين نعيمة </a:t>
            </a:r>
          </a:p>
          <a:p>
            <a:pPr marL="0" indent="0" algn="ctr">
              <a:lnSpc>
                <a:spcPts val="3062"/>
              </a:lnSpc>
              <a:buNone/>
            </a:pPr>
            <a:endParaRPr lang="ar-IQ" sz="2187" b="1" dirty="0" smtClean="0"/>
          </a:p>
          <a:p>
            <a:pPr marL="0" indent="0" algn="ctr">
              <a:lnSpc>
                <a:spcPts val="3062"/>
              </a:lnSpc>
              <a:buNone/>
            </a:pPr>
            <a:endParaRPr lang="ar-IQ" sz="2187" b="1" dirty="0"/>
          </a:p>
          <a:p>
            <a:pPr marL="0" indent="0" algn="ctr">
              <a:lnSpc>
                <a:spcPts val="3062"/>
              </a:lnSpc>
              <a:buNone/>
            </a:pPr>
            <a:endParaRPr lang="ar-IQ" sz="2187" b="1" dirty="0" smtClean="0"/>
          </a:p>
          <a:p>
            <a:pPr marL="0" indent="0" algn="ctr">
              <a:lnSpc>
                <a:spcPts val="3062"/>
              </a:lnSpc>
              <a:buNone/>
            </a:pPr>
            <a:endParaRPr lang="ar-IQ" sz="2187" b="1" dirty="0"/>
          </a:p>
          <a:p>
            <a:pPr marL="0" indent="0" algn="ctr">
              <a:lnSpc>
                <a:spcPts val="3062"/>
              </a:lnSpc>
              <a:buNone/>
            </a:pPr>
            <a:endParaRPr lang="ar-IQ" sz="2187" b="1" dirty="0" smtClean="0"/>
          </a:p>
          <a:p>
            <a:pPr marL="0" indent="0" algn="ctr">
              <a:lnSpc>
                <a:spcPts val="3062"/>
              </a:lnSpc>
              <a:buNone/>
            </a:pPr>
            <a:endParaRPr lang="ar-IQ" sz="2187" b="1" dirty="0"/>
          </a:p>
          <a:p>
            <a:pPr marL="0" indent="0" algn="ctr">
              <a:lnSpc>
                <a:spcPts val="3062"/>
              </a:lnSpc>
              <a:buNone/>
            </a:pPr>
            <a:endParaRPr lang="ar-IQ" sz="2187" b="1" dirty="0" smtClean="0"/>
          </a:p>
          <a:p>
            <a:pPr marL="0" indent="0" algn="ctr">
              <a:lnSpc>
                <a:spcPts val="3062"/>
              </a:lnSpc>
              <a:buNone/>
            </a:pPr>
            <a:r>
              <a:rPr lang="ar-IQ" sz="2187" b="1" dirty="0" smtClean="0"/>
              <a:t> </a:t>
            </a:r>
            <a:endParaRPr lang="en-US" sz="2187" b="1" dirty="0"/>
          </a:p>
        </p:txBody>
      </p:sp>
      <p:pic>
        <p:nvPicPr>
          <p:cNvPr id="11" name="صورة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0647"/>
            <a:ext cx="3263704" cy="1633221"/>
          </a:xfrm>
          <a:prstGeom prst="rect">
            <a:avLst/>
          </a:prstGeom>
        </p:spPr>
      </p:pic>
      <p:pic>
        <p:nvPicPr>
          <p:cNvPr id="12" name="صورة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040" y="-50647"/>
            <a:ext cx="3108960" cy="16435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8979" y="787792"/>
            <a:ext cx="13504984" cy="7325082"/>
          </a:xfrm>
          <a:prstGeom prst="rect">
            <a:avLst/>
          </a:prstGeom>
        </p:spPr>
        <p:txBody>
          <a:bodyPr wrap="square">
            <a:spAutoFit/>
          </a:bodyPr>
          <a:lstStyle/>
          <a:p>
            <a:pPr algn="ctr"/>
            <a:r>
              <a:rPr lang="ar-IQ" sz="4800" b="1" dirty="0">
                <a:solidFill>
                  <a:srgbClr val="FF0000"/>
                </a:solidFill>
              </a:rPr>
              <a:t>الأهداف الرئيسية لاستخدام السدود في توليد الطاقة</a:t>
            </a:r>
            <a:r>
              <a:rPr lang="ar-IQ" b="1" dirty="0"/>
              <a:t>:</a:t>
            </a:r>
          </a:p>
          <a:p>
            <a:pPr algn="ctr"/>
            <a:endParaRPr lang="ar-IQ" dirty="0"/>
          </a:p>
          <a:p>
            <a:pPr algn="ctr"/>
            <a:r>
              <a:rPr lang="ar-IQ" sz="2800" dirty="0"/>
              <a:t>1.</a:t>
            </a:r>
            <a:r>
              <a:rPr lang="ar-IQ" sz="2800" b="1" dirty="0">
                <a:solidFill>
                  <a:srgbClr val="C00000"/>
                </a:solidFill>
              </a:rPr>
              <a:t> توليد الكهرباء</a:t>
            </a:r>
            <a:r>
              <a:rPr lang="ar-IQ" sz="2800" dirty="0"/>
              <a:t>: السدود تسمح بتجميع المياه في خزانات كبيرة وتحويل الطاقة الناتجة عن انسياب المياه إلى طاقة كهربائية عبر محطات توليد </a:t>
            </a:r>
            <a:r>
              <a:rPr lang="ar-IQ" sz="2800" dirty="0" smtClean="0"/>
              <a:t>الطاقة</a:t>
            </a:r>
            <a:endParaRPr lang="ar-IQ" sz="2800" dirty="0"/>
          </a:p>
          <a:p>
            <a:pPr algn="ctr"/>
            <a:endParaRPr lang="ar-IQ" sz="2800" dirty="0"/>
          </a:p>
          <a:p>
            <a:pPr algn="ctr"/>
            <a:r>
              <a:rPr lang="ar-IQ" sz="2800" dirty="0"/>
              <a:t>2. </a:t>
            </a:r>
            <a:r>
              <a:rPr lang="ar-IQ" sz="2800" b="1" dirty="0">
                <a:solidFill>
                  <a:srgbClr val="C00000"/>
                </a:solidFill>
              </a:rPr>
              <a:t>توفير الطاقة المستدامة</a:t>
            </a:r>
            <a:r>
              <a:rPr lang="ar-IQ" sz="2800" dirty="0"/>
              <a:t>: تعد الطاقة المتولدة من السدود نوعًا من الطاقة المتجددة، حيث يتم تجديد المصدر (الماء) بشكل طبيعي.</a:t>
            </a:r>
          </a:p>
          <a:p>
            <a:pPr algn="ctr"/>
            <a:endParaRPr lang="ar-IQ" sz="2800" dirty="0"/>
          </a:p>
          <a:p>
            <a:pPr algn="ctr"/>
            <a:r>
              <a:rPr lang="ar-IQ" sz="2800" dirty="0"/>
              <a:t>3. </a:t>
            </a:r>
            <a:r>
              <a:rPr lang="ar-IQ" sz="2800" b="1" dirty="0">
                <a:solidFill>
                  <a:srgbClr val="C00000"/>
                </a:solidFill>
              </a:rPr>
              <a:t>تنظيم تدفق المياه</a:t>
            </a:r>
            <a:r>
              <a:rPr lang="ar-IQ" sz="2800" dirty="0"/>
              <a:t>: السدود تسمح بتنظيم تدفق المياه، مما يقلل من مخاطر الفيضانات ويوفر استقراراً لتوفير المياه للاستخدام الزراعي والصناعي.</a:t>
            </a:r>
          </a:p>
          <a:p>
            <a:pPr algn="ctr"/>
            <a:endParaRPr lang="ar-IQ" sz="2800" dirty="0"/>
          </a:p>
          <a:p>
            <a:pPr algn="ctr"/>
            <a:r>
              <a:rPr lang="ar-IQ" sz="2800" dirty="0"/>
              <a:t>4.</a:t>
            </a:r>
            <a:r>
              <a:rPr lang="ar-IQ" sz="2800" dirty="0">
                <a:solidFill>
                  <a:srgbClr val="C00000"/>
                </a:solidFill>
              </a:rPr>
              <a:t> </a:t>
            </a:r>
            <a:r>
              <a:rPr lang="ar-IQ" sz="2800" b="1" dirty="0">
                <a:solidFill>
                  <a:srgbClr val="C00000"/>
                </a:solidFill>
              </a:rPr>
              <a:t>تحسين التحكم في الموارد المائية</a:t>
            </a:r>
            <a:r>
              <a:rPr lang="ar-IQ" sz="2800" dirty="0"/>
              <a:t>: يمكن استخدام السدود لإدارة موارد المياه وتوفير التحكم في مستويات المياه وجودتها.</a:t>
            </a:r>
          </a:p>
          <a:p>
            <a:pPr algn="ctr"/>
            <a:endParaRPr lang="ar-IQ" sz="2800" dirty="0"/>
          </a:p>
          <a:p>
            <a:pPr algn="ctr"/>
            <a:r>
              <a:rPr lang="ar-IQ" sz="2800" dirty="0"/>
              <a:t>5. </a:t>
            </a:r>
            <a:r>
              <a:rPr lang="ar-IQ" sz="2800" b="1" dirty="0">
                <a:solidFill>
                  <a:srgbClr val="C00000"/>
                </a:solidFill>
              </a:rPr>
              <a:t>تعزيز التنمية الاقتصادية</a:t>
            </a:r>
            <a:r>
              <a:rPr lang="ar-IQ" sz="2800" dirty="0"/>
              <a:t>: تشكل محطات توليد الكهرباء من السدود مصدرًا هامًا للكهرباء، مما يعزز التنمية الاقتصادية في المناطق المحيطة بالمشاريع الكبيرة للسدود</a:t>
            </a:r>
            <a:r>
              <a:rPr lang="ar-IQ" dirty="0"/>
              <a:t>.</a:t>
            </a:r>
            <a:endParaRPr lang="en-US" dirty="0"/>
          </a:p>
        </p:txBody>
      </p:sp>
    </p:spTree>
    <p:extLst>
      <p:ext uri="{BB962C8B-B14F-4D97-AF65-F5344CB8AC3E}">
        <p14:creationId xmlns:p14="http://schemas.microsoft.com/office/powerpoint/2010/main" val="419624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99779" y="117818"/>
            <a:ext cx="2511642" cy="765915"/>
          </a:xfrm>
          <a:prstGeom prst="rect">
            <a:avLst/>
          </a:prstGeom>
        </p:spPr>
        <p:txBody>
          <a:bodyPr wrap="square">
            <a:spAutoFit/>
          </a:bodyPr>
          <a:lstStyle/>
          <a:p>
            <a:pPr algn="r">
              <a:lnSpc>
                <a:spcPts val="5468"/>
              </a:lnSpc>
            </a:pPr>
            <a:r>
              <a:rPr lang="ar-IQ" sz="4400" b="1" kern="0" spc="-131" dirty="0">
                <a:solidFill>
                  <a:srgbClr val="FF0000"/>
                </a:solidFill>
                <a:latin typeface="Inter" pitchFamily="34" charset="0"/>
                <a:ea typeface="Inter" pitchFamily="34" charset="-122"/>
              </a:rPr>
              <a:t>مبدأ </a:t>
            </a:r>
            <a:r>
              <a:rPr lang="ar-IQ" sz="4400" b="1" kern="0" spc="-131" dirty="0" smtClean="0">
                <a:solidFill>
                  <a:srgbClr val="FF0000"/>
                </a:solidFill>
                <a:latin typeface="Inter" pitchFamily="34" charset="0"/>
                <a:ea typeface="Inter" pitchFamily="34" charset="-122"/>
              </a:rPr>
              <a:t>العمل : </a:t>
            </a:r>
            <a:endParaRPr lang="en-US" sz="4400" dirty="0">
              <a:solidFill>
                <a:srgbClr val="FF0000"/>
              </a:solidFill>
            </a:endParaRPr>
          </a:p>
        </p:txBody>
      </p:sp>
      <p:sp>
        <p:nvSpPr>
          <p:cNvPr id="3" name="مستطيل 2"/>
          <p:cNvSpPr/>
          <p:nvPr/>
        </p:nvSpPr>
        <p:spPr>
          <a:xfrm>
            <a:off x="478303" y="865462"/>
            <a:ext cx="8370275" cy="7478970"/>
          </a:xfrm>
          <a:prstGeom prst="rect">
            <a:avLst/>
          </a:prstGeom>
        </p:spPr>
        <p:txBody>
          <a:bodyPr wrap="square">
            <a:spAutoFit/>
          </a:bodyPr>
          <a:lstStyle/>
          <a:p>
            <a:pPr algn="just" rtl="1"/>
            <a:r>
              <a:rPr lang="ar-IQ" sz="4000" dirty="0"/>
              <a:t>عندما يتم بناء سد على نهر أو جدول كبير، يهدف ذلك إلى تجميع المياه وتخزينها. عندما يتم فتح البوابات في السد، يتدفق الماء بقوة عبرها نتيجة للفارق في الارتفاع بين المياه في السد والمياه في المنطقة المقابلة للسد. هذا التدفق السريع يمر عبر مجموعة من التوربينات داخل محطة الطاقة المتواجدة في السد. هذه التوربينات تحوّل حركة الماء إلى طاقة دورانية. تتصل التوربينات بمولدات كهربائية تحول هذه الطاقة الدورانية إلى طاقة كهربائية. يتم توزيع هذه الكهرباء عبر الشبكة الكهربائية لتلبية احتياجات المجتمع في المنازل والصناعات وغيرها من المنشآت.</a:t>
            </a:r>
            <a:endParaRPr lang="en-US" sz="40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2134" y="1026942"/>
            <a:ext cx="5458265" cy="7202658"/>
          </a:xfrm>
          <a:prstGeom prst="rect">
            <a:avLst/>
          </a:prstGeom>
        </p:spPr>
      </p:pic>
    </p:spTree>
    <p:extLst>
      <p:ext uri="{BB962C8B-B14F-4D97-AF65-F5344CB8AC3E}">
        <p14:creationId xmlns:p14="http://schemas.microsoft.com/office/powerpoint/2010/main" val="135168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154163" y="130959"/>
            <a:ext cx="9365064" cy="707886"/>
          </a:xfrm>
          <a:prstGeom prst="rect">
            <a:avLst/>
          </a:prstGeom>
          <a:noFill/>
        </p:spPr>
        <p:txBody>
          <a:bodyPr wrap="none" rtlCol="0">
            <a:spAutoFit/>
          </a:bodyPr>
          <a:lstStyle/>
          <a:p>
            <a:pPr algn="ctr"/>
            <a:r>
              <a:rPr lang="ar-IQ" sz="4000" b="1" dirty="0" smtClean="0">
                <a:solidFill>
                  <a:srgbClr val="FF0000"/>
                </a:solidFill>
              </a:rPr>
              <a:t>مكونات محطة توليد الطاقة الكهربائية بإستخدام السدود </a:t>
            </a:r>
            <a:endParaRPr lang="en-US" sz="4000" b="1" dirty="0">
              <a:solidFill>
                <a:srgbClr val="FF0000"/>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791"/>
            <a:ext cx="14630400" cy="7441809"/>
          </a:xfrm>
          <a:prstGeom prst="rect">
            <a:avLst/>
          </a:prstGeom>
        </p:spPr>
      </p:pic>
    </p:spTree>
    <p:extLst>
      <p:ext uri="{BB962C8B-B14F-4D97-AF65-F5344CB8AC3E}">
        <p14:creationId xmlns:p14="http://schemas.microsoft.com/office/powerpoint/2010/main" val="44010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1"/>
            <a:ext cx="14630400" cy="8229600"/>
          </a:xfrm>
          <a:prstGeom prst="rect">
            <a:avLst/>
          </a:prstGeom>
          <a:solidFill>
            <a:srgbClr val="FFFFFF"/>
          </a:solidFill>
          <a:ln w="13811">
            <a:solidFill>
              <a:srgbClr val="E5E0DF"/>
            </a:solidFill>
            <a:prstDash val="solid"/>
          </a:ln>
        </p:spPr>
        <p:txBody>
          <a:bodyPr/>
          <a:lstStyle/>
          <a:p>
            <a:endParaRPr lang="en-US" dirty="0"/>
          </a:p>
        </p:txBody>
      </p:sp>
      <p:sp>
        <p:nvSpPr>
          <p:cNvPr id="4" name="Text 2"/>
          <p:cNvSpPr/>
          <p:nvPr/>
        </p:nvSpPr>
        <p:spPr>
          <a:xfrm>
            <a:off x="0" y="211016"/>
            <a:ext cx="14616332" cy="731519"/>
          </a:xfrm>
          <a:prstGeom prst="rect">
            <a:avLst/>
          </a:prstGeom>
          <a:noFill/>
          <a:ln/>
        </p:spPr>
        <p:txBody>
          <a:bodyPr wrap="none" rtlCol="0" anchor="t"/>
          <a:lstStyle/>
          <a:p>
            <a:pPr marL="0" indent="0" algn="ctr" rtl="1">
              <a:lnSpc>
                <a:spcPts val="5468"/>
              </a:lnSpc>
              <a:buNone/>
            </a:pPr>
            <a:r>
              <a:rPr lang="ar-IQ" sz="4800" dirty="0" smtClean="0">
                <a:solidFill>
                  <a:srgbClr val="FF0000"/>
                </a:solidFill>
              </a:rPr>
              <a:t>تصميم المحطة المصغرة بإستخدام برنامج </a:t>
            </a:r>
            <a:r>
              <a:rPr lang="en-US" sz="4800" dirty="0" smtClean="0">
                <a:solidFill>
                  <a:srgbClr val="FF0000"/>
                </a:solidFill>
              </a:rPr>
              <a:t>Solid Works</a:t>
            </a:r>
            <a:endParaRPr lang="en-US" sz="4800" dirty="0">
              <a:solidFill>
                <a:srgbClr val="FF0000"/>
              </a:solidFill>
            </a:endParaRPr>
          </a:p>
        </p:txBody>
      </p:sp>
      <p:sp>
        <p:nvSpPr>
          <p:cNvPr id="6" name="Text 3"/>
          <p:cNvSpPr/>
          <p:nvPr/>
        </p:nvSpPr>
        <p:spPr>
          <a:xfrm>
            <a:off x="2037993" y="5068133"/>
            <a:ext cx="2221944" cy="347186"/>
          </a:xfrm>
          <a:prstGeom prst="rect">
            <a:avLst/>
          </a:prstGeom>
          <a:noFill/>
          <a:ln/>
        </p:spPr>
        <p:txBody>
          <a:bodyPr wrap="none" rtlCol="0" anchor="t"/>
          <a:lstStyle/>
          <a:p>
            <a:pPr marL="0" indent="0" algn="l">
              <a:lnSpc>
                <a:spcPts val="2734"/>
              </a:lnSpc>
              <a:buNone/>
            </a:pPr>
            <a:endParaRPr lang="en-US" sz="2187" dirty="0"/>
          </a:p>
        </p:txBody>
      </p:sp>
      <p:sp>
        <p:nvSpPr>
          <p:cNvPr id="7" name="Text 4"/>
          <p:cNvSpPr/>
          <p:nvPr/>
        </p:nvSpPr>
        <p:spPr>
          <a:xfrm>
            <a:off x="2037993" y="5548551"/>
            <a:ext cx="3295888" cy="1066205"/>
          </a:xfrm>
          <a:prstGeom prst="rect">
            <a:avLst/>
          </a:prstGeom>
          <a:noFill/>
          <a:ln/>
        </p:spPr>
        <p:txBody>
          <a:bodyPr wrap="square" rtlCol="0" anchor="t"/>
          <a:lstStyle/>
          <a:p>
            <a:pPr marL="0" indent="0" algn="l">
              <a:lnSpc>
                <a:spcPts val="2799"/>
              </a:lnSpc>
              <a:buNone/>
            </a:pPr>
            <a:endParaRPr lang="en-US" sz="1750" dirty="0"/>
          </a:p>
        </p:txBody>
      </p:sp>
      <p:sp>
        <p:nvSpPr>
          <p:cNvPr id="9" name="Text 5"/>
          <p:cNvSpPr/>
          <p:nvPr/>
        </p:nvSpPr>
        <p:spPr>
          <a:xfrm>
            <a:off x="5667137" y="5068252"/>
            <a:ext cx="2221944" cy="347186"/>
          </a:xfrm>
          <a:prstGeom prst="rect">
            <a:avLst/>
          </a:prstGeom>
          <a:noFill/>
          <a:ln/>
        </p:spPr>
        <p:txBody>
          <a:bodyPr wrap="none" rtlCol="0" anchor="t"/>
          <a:lstStyle/>
          <a:p>
            <a:pPr marL="0" indent="0" algn="l">
              <a:lnSpc>
                <a:spcPts val="2734"/>
              </a:lnSpc>
              <a:buNone/>
            </a:pPr>
            <a:endParaRPr lang="en-US" sz="2187" dirty="0"/>
          </a:p>
        </p:txBody>
      </p:sp>
      <p:sp>
        <p:nvSpPr>
          <p:cNvPr id="10" name="Text 6"/>
          <p:cNvSpPr/>
          <p:nvPr/>
        </p:nvSpPr>
        <p:spPr>
          <a:xfrm>
            <a:off x="5667137" y="5548670"/>
            <a:ext cx="3296007" cy="710803"/>
          </a:xfrm>
          <a:prstGeom prst="rect">
            <a:avLst/>
          </a:prstGeom>
          <a:noFill/>
          <a:ln/>
        </p:spPr>
        <p:txBody>
          <a:bodyPr wrap="square" rtlCol="0" anchor="t"/>
          <a:lstStyle/>
          <a:p>
            <a:pPr marL="0" indent="0" algn="l">
              <a:lnSpc>
                <a:spcPts val="2799"/>
              </a:lnSpc>
              <a:buNone/>
            </a:pPr>
            <a:endParaRPr lang="en-US" sz="1750" dirty="0"/>
          </a:p>
        </p:txBody>
      </p:sp>
      <p:sp>
        <p:nvSpPr>
          <p:cNvPr id="12" name="Text 7"/>
          <p:cNvSpPr/>
          <p:nvPr/>
        </p:nvSpPr>
        <p:spPr>
          <a:xfrm>
            <a:off x="9833431" y="7065864"/>
            <a:ext cx="2221944" cy="347186"/>
          </a:xfrm>
          <a:prstGeom prst="rect">
            <a:avLst/>
          </a:prstGeom>
          <a:noFill/>
          <a:ln/>
        </p:spPr>
        <p:txBody>
          <a:bodyPr wrap="none" rtlCol="0" anchor="t"/>
          <a:lstStyle/>
          <a:p>
            <a:pPr marL="0" indent="0" algn="l">
              <a:lnSpc>
                <a:spcPts val="2734"/>
              </a:lnSpc>
              <a:buNone/>
            </a:pPr>
            <a:endParaRPr lang="en-US" sz="2187" dirty="0"/>
          </a:p>
        </p:txBody>
      </p:sp>
      <p:sp>
        <p:nvSpPr>
          <p:cNvPr id="13" name="Text 8"/>
          <p:cNvSpPr/>
          <p:nvPr/>
        </p:nvSpPr>
        <p:spPr>
          <a:xfrm>
            <a:off x="9296400" y="5548670"/>
            <a:ext cx="3296007" cy="710803"/>
          </a:xfrm>
          <a:prstGeom prst="rect">
            <a:avLst/>
          </a:prstGeom>
          <a:noFill/>
          <a:ln/>
        </p:spPr>
        <p:txBody>
          <a:bodyPr wrap="square" rtlCol="0" anchor="t"/>
          <a:lstStyle/>
          <a:p>
            <a:pPr marL="0" indent="0" algn="l">
              <a:lnSpc>
                <a:spcPts val="2799"/>
              </a:lnSpc>
              <a:buNone/>
            </a:pPr>
            <a:endParaRPr lang="en-US" sz="1750" dirty="0"/>
          </a:p>
        </p:txBody>
      </p:sp>
      <p:pic>
        <p:nvPicPr>
          <p:cNvPr id="15" name="صورة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559" y="2113021"/>
            <a:ext cx="3049728" cy="1647288"/>
          </a:xfrm>
          <a:prstGeom prst="rect">
            <a:avLst/>
          </a:prstGeom>
        </p:spPr>
      </p:pic>
      <p:pic>
        <p:nvPicPr>
          <p:cNvPr id="16" name="صورة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2508" y="2113021"/>
            <a:ext cx="2996427" cy="1663678"/>
          </a:xfrm>
          <a:prstGeom prst="rect">
            <a:avLst/>
          </a:prstGeom>
        </p:spPr>
      </p:pic>
      <p:pic>
        <p:nvPicPr>
          <p:cNvPr id="17" name="صورة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3699" y="2113021"/>
            <a:ext cx="2895369" cy="1647288"/>
          </a:xfrm>
          <a:prstGeom prst="rect">
            <a:avLst/>
          </a:prstGeom>
        </p:spPr>
      </p:pic>
      <p:pic>
        <p:nvPicPr>
          <p:cNvPr id="18" name="صورة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75" y="2113022"/>
            <a:ext cx="3159836" cy="1663677"/>
          </a:xfrm>
          <a:prstGeom prst="rect">
            <a:avLst/>
          </a:prstGeom>
        </p:spPr>
      </p:pic>
      <p:pic>
        <p:nvPicPr>
          <p:cNvPr id="19" name="صورة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8179" y="4118564"/>
            <a:ext cx="3049728" cy="1716927"/>
          </a:xfrm>
          <a:prstGeom prst="rect">
            <a:avLst/>
          </a:prstGeom>
        </p:spPr>
      </p:pic>
      <p:pic>
        <p:nvPicPr>
          <p:cNvPr id="20" name="صورة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8919" y="4106621"/>
            <a:ext cx="2980016" cy="1716927"/>
          </a:xfrm>
          <a:prstGeom prst="rect">
            <a:avLst/>
          </a:prstGeom>
        </p:spPr>
      </p:pic>
      <p:pic>
        <p:nvPicPr>
          <p:cNvPr id="21" name="صورة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3699" y="4105798"/>
            <a:ext cx="2895370" cy="1717750"/>
          </a:xfrm>
          <a:prstGeom prst="rect">
            <a:avLst/>
          </a:prstGeom>
        </p:spPr>
      </p:pic>
      <p:pic>
        <p:nvPicPr>
          <p:cNvPr id="22" name="صورة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075" y="4118564"/>
            <a:ext cx="3159836" cy="1716927"/>
          </a:xfrm>
          <a:prstGeom prst="rect">
            <a:avLst/>
          </a:prstGeom>
        </p:spPr>
      </p:pic>
      <p:pic>
        <p:nvPicPr>
          <p:cNvPr id="23" name="صورة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58179" y="6259473"/>
            <a:ext cx="3091930" cy="1698317"/>
          </a:xfrm>
          <a:prstGeom prst="rect">
            <a:avLst/>
          </a:prstGeom>
        </p:spPr>
      </p:pic>
      <p:pic>
        <p:nvPicPr>
          <p:cNvPr id="24" name="صورة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08919" y="6252806"/>
            <a:ext cx="2980016" cy="1704984"/>
          </a:xfrm>
          <a:prstGeom prst="rect">
            <a:avLst/>
          </a:prstGeom>
        </p:spPr>
      </p:pic>
      <p:pic>
        <p:nvPicPr>
          <p:cNvPr id="25" name="صورة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93699" y="6252805"/>
            <a:ext cx="2895370" cy="1671933"/>
          </a:xfrm>
          <a:prstGeom prst="rect">
            <a:avLst/>
          </a:prstGeom>
        </p:spPr>
      </p:pic>
      <p:pic>
        <p:nvPicPr>
          <p:cNvPr id="26" name="صورة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8075" y="6259472"/>
            <a:ext cx="3159836" cy="16652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42204"/>
            <a:ext cx="14630400" cy="8229600"/>
          </a:xfrm>
          <a:prstGeom prst="rect">
            <a:avLst/>
          </a:prstGeom>
          <a:solidFill>
            <a:srgbClr val="FFFFFF"/>
          </a:solidFill>
          <a:ln w="13811">
            <a:solidFill>
              <a:srgbClr val="E5E0DF"/>
            </a:solidFill>
            <a:prstDash val="solid"/>
          </a:ln>
        </p:spPr>
      </p:sp>
      <p:sp>
        <p:nvSpPr>
          <p:cNvPr id="4" name="Text 2"/>
          <p:cNvSpPr/>
          <p:nvPr/>
        </p:nvSpPr>
        <p:spPr>
          <a:xfrm>
            <a:off x="2037993" y="1231702"/>
            <a:ext cx="6777752" cy="694373"/>
          </a:xfrm>
          <a:prstGeom prst="rect">
            <a:avLst/>
          </a:prstGeom>
          <a:noFill/>
          <a:ln/>
        </p:spPr>
        <p:txBody>
          <a:bodyPr wrap="none" rtlCol="0" anchor="t"/>
          <a:lstStyle/>
          <a:p>
            <a:pPr marL="0" indent="0">
              <a:lnSpc>
                <a:spcPts val="5468"/>
              </a:lnSpc>
              <a:buNone/>
            </a:pPr>
            <a:r>
              <a:rPr lang="en-US" sz="4800" b="1" kern="0" spc="-131" dirty="0">
                <a:solidFill>
                  <a:srgbClr val="FF0000"/>
                </a:solidFill>
                <a:latin typeface="Inter" pitchFamily="34" charset="0"/>
                <a:ea typeface="Inter" pitchFamily="34" charset="-122"/>
                <a:cs typeface="Inter" pitchFamily="34" charset="-120"/>
              </a:rPr>
              <a:t>التحكم في الطاقة الكهربائية الناتجة</a:t>
            </a:r>
            <a:endParaRPr lang="en-US" sz="4800" dirty="0">
              <a:solidFill>
                <a:srgbClr val="FF0000"/>
              </a:solidFill>
            </a:endParaRPr>
          </a:p>
        </p:txBody>
      </p:sp>
      <p:pic>
        <p:nvPicPr>
          <p:cNvPr id="5" name="Image 0" descr="preencoded.png"/>
          <p:cNvPicPr>
            <a:picLocks noChangeAspect="1"/>
          </p:cNvPicPr>
          <p:nvPr/>
        </p:nvPicPr>
        <p:blipFill>
          <a:blip r:embed="rId3"/>
          <a:stretch>
            <a:fillRect/>
          </a:stretch>
        </p:blipFill>
        <p:spPr>
          <a:xfrm>
            <a:off x="2037993" y="2370415"/>
            <a:ext cx="5110520" cy="3158490"/>
          </a:xfrm>
          <a:prstGeom prst="rect">
            <a:avLst/>
          </a:prstGeom>
        </p:spPr>
      </p:pic>
      <p:sp>
        <p:nvSpPr>
          <p:cNvPr id="6" name="Text 3"/>
          <p:cNvSpPr/>
          <p:nvPr/>
        </p:nvSpPr>
        <p:spPr>
          <a:xfrm>
            <a:off x="2037993" y="5806559"/>
            <a:ext cx="2221944" cy="347186"/>
          </a:xfrm>
          <a:prstGeom prst="rect">
            <a:avLst/>
          </a:prstGeom>
          <a:noFill/>
          <a:ln/>
        </p:spPr>
        <p:txBody>
          <a:bodyPr wrap="none" rtlCol="0" anchor="t"/>
          <a:lstStyle/>
          <a:p>
            <a:pPr marL="0" indent="0" algn="l">
              <a:lnSpc>
                <a:spcPts val="2734"/>
              </a:lnSpc>
              <a:buNone/>
            </a:pPr>
            <a:r>
              <a:rPr lang="en-US" sz="3200" b="1" kern="0" spc="-66" dirty="0">
                <a:solidFill>
                  <a:srgbClr val="000000"/>
                </a:solidFill>
                <a:latin typeface="Inter" pitchFamily="34" charset="0"/>
                <a:ea typeface="Inter" pitchFamily="34" charset="-122"/>
                <a:cs typeface="Inter" pitchFamily="34" charset="-120"/>
              </a:rPr>
              <a:t>توجيه الكهرباء المولدة</a:t>
            </a:r>
            <a:endParaRPr lang="en-US" sz="3200" dirty="0"/>
          </a:p>
        </p:txBody>
      </p:sp>
      <p:sp>
        <p:nvSpPr>
          <p:cNvPr id="7" name="Text 4"/>
          <p:cNvSpPr/>
          <p:nvPr/>
        </p:nvSpPr>
        <p:spPr>
          <a:xfrm>
            <a:off x="2037993" y="6286976"/>
            <a:ext cx="5110520" cy="710803"/>
          </a:xfrm>
          <a:prstGeom prst="rect">
            <a:avLst/>
          </a:prstGeom>
          <a:noFill/>
          <a:ln/>
        </p:spPr>
        <p:txBody>
          <a:bodyPr wrap="square" rtlCol="0" anchor="t"/>
          <a:lstStyle/>
          <a:p>
            <a:pPr marL="0" indent="0" algn="l">
              <a:lnSpc>
                <a:spcPts val="2799"/>
              </a:lnSpc>
              <a:buNone/>
            </a:pPr>
            <a:r>
              <a:rPr lang="en-US" sz="2800" kern="0" spc="-35" dirty="0">
                <a:solidFill>
                  <a:srgbClr val="272525"/>
                </a:solidFill>
                <a:latin typeface="Inter" pitchFamily="34" charset="0"/>
                <a:ea typeface="Inter" pitchFamily="34" charset="-122"/>
                <a:cs typeface="Inter" pitchFamily="34" charset="-120"/>
              </a:rPr>
              <a:t>نحدد </a:t>
            </a:r>
            <a:r>
              <a:rPr lang="en-US" sz="2800" kern="0" spc="-35" dirty="0" smtClean="0">
                <a:solidFill>
                  <a:srgbClr val="272525"/>
                </a:solidFill>
                <a:latin typeface="Inter" pitchFamily="34" charset="0"/>
                <a:ea typeface="Inter" pitchFamily="34" charset="-122"/>
                <a:cs typeface="Inter" pitchFamily="34" charset="-120"/>
              </a:rPr>
              <a:t>الطرق</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 المناسبة</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 لتوجيه</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 الطاقة</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 الكهربائية</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المولدة</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 </a:t>
            </a:r>
            <a:r>
              <a:rPr lang="en-US" sz="2800" kern="0" spc="-35" dirty="0">
                <a:solidFill>
                  <a:srgbClr val="272525"/>
                </a:solidFill>
                <a:latin typeface="Inter" pitchFamily="34" charset="0"/>
                <a:ea typeface="Inter" pitchFamily="34" charset="-122"/>
                <a:cs typeface="Inter" pitchFamily="34" charset="-120"/>
              </a:rPr>
              <a:t>للاستفادة </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الكاملة</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 من</a:t>
            </a:r>
            <a:r>
              <a:rPr lang="ar-IQ" sz="2800" kern="0" spc="-35" dirty="0" smtClean="0">
                <a:solidFill>
                  <a:srgbClr val="272525"/>
                </a:solidFill>
                <a:latin typeface="Inter" pitchFamily="34" charset="0"/>
                <a:ea typeface="Inter" pitchFamily="34" charset="-122"/>
                <a:cs typeface="Inter" pitchFamily="34" charset="-120"/>
              </a:rPr>
              <a:t>ه</a:t>
            </a:r>
            <a:endParaRPr lang="en-US" sz="2800" dirty="0"/>
          </a:p>
        </p:txBody>
      </p:sp>
      <p:pic>
        <p:nvPicPr>
          <p:cNvPr id="8" name="Image 1" descr="preencoded.png"/>
          <p:cNvPicPr>
            <a:picLocks noChangeAspect="1"/>
          </p:cNvPicPr>
          <p:nvPr/>
        </p:nvPicPr>
        <p:blipFill>
          <a:blip r:embed="rId4"/>
          <a:stretch>
            <a:fillRect/>
          </a:stretch>
        </p:blipFill>
        <p:spPr>
          <a:xfrm>
            <a:off x="7481768" y="2370415"/>
            <a:ext cx="5110639" cy="3158609"/>
          </a:xfrm>
          <a:prstGeom prst="rect">
            <a:avLst/>
          </a:prstGeom>
        </p:spPr>
      </p:pic>
      <p:sp>
        <p:nvSpPr>
          <p:cNvPr id="9" name="Text 5"/>
          <p:cNvSpPr/>
          <p:nvPr/>
        </p:nvSpPr>
        <p:spPr>
          <a:xfrm>
            <a:off x="7481768" y="5806678"/>
            <a:ext cx="2221944" cy="347186"/>
          </a:xfrm>
          <a:prstGeom prst="rect">
            <a:avLst/>
          </a:prstGeom>
          <a:noFill/>
          <a:ln/>
        </p:spPr>
        <p:txBody>
          <a:bodyPr wrap="none" rtlCol="0" anchor="t"/>
          <a:lstStyle/>
          <a:p>
            <a:pPr marL="0" indent="0" algn="l">
              <a:lnSpc>
                <a:spcPts val="2734"/>
              </a:lnSpc>
              <a:buNone/>
            </a:pPr>
            <a:r>
              <a:rPr lang="en-US" sz="3200" b="1" kern="0" spc="-66" dirty="0">
                <a:solidFill>
                  <a:srgbClr val="000000"/>
                </a:solidFill>
                <a:latin typeface="Inter" pitchFamily="34" charset="0"/>
                <a:ea typeface="Inter" pitchFamily="34" charset="-122"/>
                <a:cs typeface="Inter" pitchFamily="34" charset="-120"/>
              </a:rPr>
              <a:t>الاتصال بالشبكة</a:t>
            </a:r>
            <a:endParaRPr lang="en-US" sz="3200" dirty="0"/>
          </a:p>
        </p:txBody>
      </p:sp>
      <p:sp>
        <p:nvSpPr>
          <p:cNvPr id="10" name="Text 6"/>
          <p:cNvSpPr/>
          <p:nvPr/>
        </p:nvSpPr>
        <p:spPr>
          <a:xfrm>
            <a:off x="7481768" y="6287095"/>
            <a:ext cx="5110639" cy="710803"/>
          </a:xfrm>
          <a:prstGeom prst="rect">
            <a:avLst/>
          </a:prstGeom>
          <a:noFill/>
          <a:ln/>
        </p:spPr>
        <p:txBody>
          <a:bodyPr wrap="square" rtlCol="0" anchor="t"/>
          <a:lstStyle/>
          <a:p>
            <a:pPr marL="0" indent="0" algn="l">
              <a:lnSpc>
                <a:spcPts val="2799"/>
              </a:lnSpc>
              <a:buNone/>
            </a:pPr>
            <a:r>
              <a:rPr lang="en-US" sz="2800" kern="0" spc="-35" dirty="0">
                <a:solidFill>
                  <a:srgbClr val="272525"/>
                </a:solidFill>
                <a:latin typeface="Inter" pitchFamily="34" charset="0"/>
                <a:ea typeface="Inter" pitchFamily="34" charset="-122"/>
                <a:cs typeface="Inter" pitchFamily="34" charset="-120"/>
              </a:rPr>
              <a:t>نوصل محطة توليد الكهرباء بالشبكة العامة لضمان توزيع </a:t>
            </a:r>
            <a:r>
              <a:rPr lang="en-US" sz="2800" kern="0" spc="-35" dirty="0" smtClean="0">
                <a:solidFill>
                  <a:srgbClr val="272525"/>
                </a:solidFill>
                <a:latin typeface="Inter" pitchFamily="34" charset="0"/>
                <a:ea typeface="Inter" pitchFamily="34" charset="-122"/>
                <a:cs typeface="Inter" pitchFamily="34" charset="-120"/>
              </a:rPr>
              <a:t>الطاقة </a:t>
            </a:r>
            <a:r>
              <a:rPr lang="en-US" sz="2800" kern="0" spc="-35" dirty="0">
                <a:solidFill>
                  <a:srgbClr val="272525"/>
                </a:solidFill>
                <a:latin typeface="Inter" pitchFamily="34" charset="0"/>
                <a:ea typeface="Inter" pitchFamily="34" charset="-122"/>
                <a:cs typeface="Inter" pitchFamily="34" charset="-120"/>
              </a:rPr>
              <a:t>بشكل فعال </a:t>
            </a:r>
            <a:r>
              <a:rPr lang="en-US" sz="2800" kern="0" spc="-35" dirty="0" smtClean="0">
                <a:solidFill>
                  <a:srgbClr val="272525"/>
                </a:solidFill>
                <a:latin typeface="Inter" pitchFamily="34" charset="0"/>
                <a:ea typeface="Inter" pitchFamily="34" charset="-122"/>
                <a:cs typeface="Inter" pitchFamily="34" charset="-120"/>
              </a:rPr>
              <a:t>وموثوق</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8396" y="0"/>
            <a:ext cx="14630400" cy="8229600"/>
          </a:xfrm>
          <a:prstGeom prst="rect">
            <a:avLst/>
          </a:prstGeom>
          <a:solidFill>
            <a:srgbClr val="FFFFFF"/>
          </a:solidFill>
          <a:ln w="13811">
            <a:solidFill>
              <a:srgbClr val="E5E0DF"/>
            </a:solidFill>
            <a:prstDash val="solid"/>
          </a:ln>
        </p:spPr>
      </p:sp>
      <p:sp>
        <p:nvSpPr>
          <p:cNvPr id="4" name="Text 2"/>
          <p:cNvSpPr/>
          <p:nvPr/>
        </p:nvSpPr>
        <p:spPr>
          <a:xfrm>
            <a:off x="6893169" y="396954"/>
            <a:ext cx="7737231" cy="694373"/>
          </a:xfrm>
          <a:prstGeom prst="rect">
            <a:avLst/>
          </a:prstGeom>
          <a:noFill/>
          <a:ln/>
        </p:spPr>
        <p:txBody>
          <a:bodyPr wrap="none" rtlCol="0" anchor="t"/>
          <a:lstStyle/>
          <a:p>
            <a:pPr marL="0" indent="0" algn="r">
              <a:lnSpc>
                <a:spcPts val="5468"/>
              </a:lnSpc>
              <a:buNone/>
            </a:pPr>
            <a:r>
              <a:rPr lang="ar-IQ" sz="3600" b="1" kern="0" spc="-131" dirty="0" smtClean="0">
                <a:solidFill>
                  <a:srgbClr val="FF0000"/>
                </a:solidFill>
                <a:latin typeface="Inter" pitchFamily="34" charset="0"/>
                <a:ea typeface="Inter" pitchFamily="34" charset="-122"/>
                <a:cs typeface="Inter" pitchFamily="34" charset="-120"/>
              </a:rPr>
              <a:t>التطورات المستقبلية لتوليد الكهرباء بواسطة السدود </a:t>
            </a:r>
            <a:endParaRPr lang="en-US" sz="3600" dirty="0">
              <a:solidFill>
                <a:srgbClr val="FF0000"/>
              </a:solidFill>
            </a:endParaRPr>
          </a:p>
        </p:txBody>
      </p:sp>
      <p:sp>
        <p:nvSpPr>
          <p:cNvPr id="7" name="Text 5"/>
          <p:cNvSpPr/>
          <p:nvPr/>
        </p:nvSpPr>
        <p:spPr>
          <a:xfrm>
            <a:off x="2273975" y="3336250"/>
            <a:ext cx="4815245" cy="355402"/>
          </a:xfrm>
          <a:prstGeom prst="rect">
            <a:avLst/>
          </a:prstGeom>
          <a:noFill/>
          <a:ln/>
        </p:spPr>
        <p:txBody>
          <a:bodyPr wrap="none" rtlCol="0" anchor="t"/>
          <a:lstStyle/>
          <a:p>
            <a:pPr marL="0" indent="0">
              <a:lnSpc>
                <a:spcPts val="2799"/>
              </a:lnSpc>
              <a:buNone/>
            </a:pPr>
            <a:endParaRPr lang="en-US" sz="2800" dirty="0"/>
          </a:p>
        </p:txBody>
      </p:sp>
      <p:sp>
        <p:nvSpPr>
          <p:cNvPr id="8" name="Text 6"/>
          <p:cNvSpPr/>
          <p:nvPr/>
        </p:nvSpPr>
        <p:spPr>
          <a:xfrm>
            <a:off x="7541182" y="3336250"/>
            <a:ext cx="5051226" cy="710803"/>
          </a:xfrm>
          <a:prstGeom prst="rect">
            <a:avLst/>
          </a:prstGeom>
          <a:noFill/>
          <a:ln/>
        </p:spPr>
        <p:txBody>
          <a:bodyPr wrap="square" rtlCol="0" anchor="t"/>
          <a:lstStyle/>
          <a:p>
            <a:pPr marL="0" indent="0" algn="r">
              <a:lnSpc>
                <a:spcPts val="2799"/>
              </a:lnSpc>
              <a:buNone/>
            </a:pPr>
            <a:endParaRPr lang="en-US" sz="2800" dirty="0"/>
          </a:p>
        </p:txBody>
      </p:sp>
      <p:sp>
        <p:nvSpPr>
          <p:cNvPr id="11" name="Text 9"/>
          <p:cNvSpPr/>
          <p:nvPr/>
        </p:nvSpPr>
        <p:spPr>
          <a:xfrm>
            <a:off x="7541181" y="4328755"/>
            <a:ext cx="5037415" cy="710803"/>
          </a:xfrm>
          <a:prstGeom prst="rect">
            <a:avLst/>
          </a:prstGeom>
          <a:noFill/>
          <a:ln/>
        </p:spPr>
        <p:txBody>
          <a:bodyPr wrap="square" rtlCol="0" anchor="t"/>
          <a:lstStyle/>
          <a:p>
            <a:pPr marL="0" indent="0" algn="r">
              <a:lnSpc>
                <a:spcPts val="2799"/>
              </a:lnSpc>
              <a:buNone/>
            </a:pPr>
            <a:endParaRPr lang="en-US" sz="2800" dirty="0"/>
          </a:p>
        </p:txBody>
      </p:sp>
      <p:sp>
        <p:nvSpPr>
          <p:cNvPr id="12" name="Shape 10"/>
          <p:cNvSpPr/>
          <p:nvPr/>
        </p:nvSpPr>
        <p:spPr>
          <a:xfrm>
            <a:off x="2051804" y="5180409"/>
            <a:ext cx="10526792" cy="992505"/>
          </a:xfrm>
          <a:prstGeom prst="rect">
            <a:avLst/>
          </a:prstGeom>
          <a:solidFill>
            <a:srgbClr val="FFFFFF">
              <a:alpha val="4000"/>
            </a:srgbClr>
          </a:solidFill>
          <a:ln/>
        </p:spPr>
      </p:sp>
      <p:sp>
        <p:nvSpPr>
          <p:cNvPr id="13" name="Text 11"/>
          <p:cNvSpPr/>
          <p:nvPr/>
        </p:nvSpPr>
        <p:spPr>
          <a:xfrm>
            <a:off x="2273975" y="5321260"/>
            <a:ext cx="4815245" cy="355402"/>
          </a:xfrm>
          <a:prstGeom prst="rect">
            <a:avLst/>
          </a:prstGeom>
          <a:noFill/>
          <a:ln/>
        </p:spPr>
        <p:txBody>
          <a:bodyPr wrap="none" rtlCol="0" anchor="t"/>
          <a:lstStyle/>
          <a:p>
            <a:pPr marL="0" indent="0">
              <a:lnSpc>
                <a:spcPts val="2799"/>
              </a:lnSpc>
              <a:buNone/>
            </a:pPr>
            <a:endParaRPr lang="en-US" sz="2800" dirty="0"/>
          </a:p>
        </p:txBody>
      </p:sp>
      <p:sp>
        <p:nvSpPr>
          <p:cNvPr id="14" name="Text 12"/>
          <p:cNvSpPr/>
          <p:nvPr/>
        </p:nvSpPr>
        <p:spPr>
          <a:xfrm>
            <a:off x="7541181" y="5321260"/>
            <a:ext cx="5051227" cy="710803"/>
          </a:xfrm>
          <a:prstGeom prst="rect">
            <a:avLst/>
          </a:prstGeom>
          <a:noFill/>
          <a:ln/>
        </p:spPr>
        <p:txBody>
          <a:bodyPr wrap="square" rtlCol="0" anchor="t"/>
          <a:lstStyle/>
          <a:p>
            <a:pPr marL="0" indent="0" algn="r">
              <a:lnSpc>
                <a:spcPts val="2799"/>
              </a:lnSpc>
              <a:buNone/>
            </a:pPr>
            <a:endParaRPr lang="en-US" sz="2800" dirty="0"/>
          </a:p>
        </p:txBody>
      </p:sp>
      <p:sp>
        <p:nvSpPr>
          <p:cNvPr id="15" name="مربع نص 14"/>
          <p:cNvSpPr txBox="1"/>
          <p:nvPr/>
        </p:nvSpPr>
        <p:spPr>
          <a:xfrm>
            <a:off x="6893169" y="1921936"/>
            <a:ext cx="7499932" cy="3539430"/>
          </a:xfrm>
          <a:prstGeom prst="rect">
            <a:avLst/>
          </a:prstGeom>
          <a:noFill/>
        </p:spPr>
        <p:txBody>
          <a:bodyPr wrap="square" rtlCol="0">
            <a:spAutoFit/>
          </a:bodyPr>
          <a:lstStyle/>
          <a:p>
            <a:pPr algn="r" rtl="1"/>
            <a:r>
              <a:rPr lang="ar-IQ" sz="3200" b="1" dirty="0" smtClean="0"/>
              <a:t>1- </a:t>
            </a:r>
            <a:r>
              <a:rPr lang="ar-IQ" sz="3200" b="1" dirty="0"/>
              <a:t>تبني التكنولوجيا </a:t>
            </a:r>
            <a:r>
              <a:rPr lang="ar-IQ" sz="3200" b="1" dirty="0" smtClean="0"/>
              <a:t>الحديثة</a:t>
            </a:r>
          </a:p>
          <a:p>
            <a:pPr algn="r" rtl="1"/>
            <a:endParaRPr lang="ar-IQ" sz="3200" b="1" dirty="0"/>
          </a:p>
          <a:p>
            <a:pPr algn="r" rtl="1"/>
            <a:r>
              <a:rPr lang="ar-IQ" sz="3200" b="1" dirty="0" smtClean="0"/>
              <a:t>2- </a:t>
            </a:r>
            <a:r>
              <a:rPr lang="ar-IQ" sz="3200" b="1" dirty="0"/>
              <a:t>الاستفادة من الطاقة المتجددة </a:t>
            </a:r>
            <a:r>
              <a:rPr lang="ar-IQ" sz="3200" b="1" dirty="0" smtClean="0"/>
              <a:t>الإضافية</a:t>
            </a:r>
          </a:p>
          <a:p>
            <a:pPr algn="r" rtl="1"/>
            <a:endParaRPr lang="ar-IQ" sz="3200" b="1" dirty="0"/>
          </a:p>
          <a:p>
            <a:pPr algn="r" rtl="1"/>
            <a:r>
              <a:rPr lang="ar-IQ" sz="3200" b="1" dirty="0" smtClean="0"/>
              <a:t>3- </a:t>
            </a:r>
            <a:r>
              <a:rPr lang="ar-IQ" sz="3200" b="1" dirty="0"/>
              <a:t>البحث والتطوير في تقنيات التخزين </a:t>
            </a:r>
            <a:r>
              <a:rPr lang="ar-IQ" sz="3200" b="1" dirty="0" smtClean="0"/>
              <a:t>الكهربائي</a:t>
            </a:r>
          </a:p>
          <a:p>
            <a:pPr algn="r" rtl="1"/>
            <a:endParaRPr lang="ar-IQ" sz="3200" b="1" dirty="0"/>
          </a:p>
          <a:p>
            <a:pPr algn="r" rtl="1"/>
            <a:r>
              <a:rPr lang="ar-IQ" sz="3200" b="1" dirty="0" smtClean="0"/>
              <a:t>4- </a:t>
            </a:r>
            <a:r>
              <a:rPr lang="ar-IQ" sz="3200" b="1" dirty="0"/>
              <a:t>تحسين إدارة الموارد المائية</a:t>
            </a:r>
            <a:endParaRPr lang="en-US" sz="3200" b="1" dirty="0"/>
          </a:p>
        </p:txBody>
      </p:sp>
      <p:pic>
        <p:nvPicPr>
          <p:cNvPr id="16" name="صورة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95"/>
            <a:ext cx="7541181" cy="82265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6036" y="0"/>
            <a:ext cx="14630400" cy="8229600"/>
          </a:xfrm>
          <a:prstGeom prst="rect">
            <a:avLst/>
          </a:prstGeom>
          <a:solidFill>
            <a:srgbClr val="FFFFFF"/>
          </a:solidFill>
          <a:ln w="13811">
            <a:solidFill>
              <a:srgbClr val="E5E0DF"/>
            </a:solidFill>
            <a:prstDash val="solid"/>
          </a:ln>
        </p:spPr>
      </p:sp>
      <p:sp>
        <p:nvSpPr>
          <p:cNvPr id="4" name="Text 2"/>
          <p:cNvSpPr/>
          <p:nvPr/>
        </p:nvSpPr>
        <p:spPr>
          <a:xfrm>
            <a:off x="5148775" y="2715220"/>
            <a:ext cx="7451252" cy="694373"/>
          </a:xfrm>
          <a:prstGeom prst="rect">
            <a:avLst/>
          </a:prstGeom>
          <a:noFill/>
          <a:ln/>
        </p:spPr>
        <p:txBody>
          <a:bodyPr wrap="none" rtlCol="0" anchor="t"/>
          <a:lstStyle/>
          <a:p>
            <a:pPr marL="0" indent="0">
              <a:lnSpc>
                <a:spcPts val="5468"/>
              </a:lnSpc>
              <a:buNone/>
            </a:pPr>
            <a:r>
              <a:rPr lang="en-US" sz="4800" b="1" kern="0" spc="-131" dirty="0">
                <a:solidFill>
                  <a:srgbClr val="FF0000"/>
                </a:solidFill>
                <a:latin typeface="Inter" pitchFamily="34" charset="0"/>
                <a:ea typeface="Inter" pitchFamily="34" charset="-122"/>
                <a:cs typeface="Inter" pitchFamily="34" charset="-120"/>
              </a:rPr>
              <a:t>الاستنتاج والتوصيات</a:t>
            </a:r>
            <a:endParaRPr lang="en-US" sz="4800" dirty="0">
              <a:solidFill>
                <a:srgbClr val="FF0000"/>
              </a:solidFill>
            </a:endParaRPr>
          </a:p>
        </p:txBody>
      </p:sp>
      <p:sp>
        <p:nvSpPr>
          <p:cNvPr id="5" name="Text 3"/>
          <p:cNvSpPr/>
          <p:nvPr/>
        </p:nvSpPr>
        <p:spPr>
          <a:xfrm>
            <a:off x="3882683" y="3965019"/>
            <a:ext cx="3038621" cy="416481"/>
          </a:xfrm>
          <a:prstGeom prst="rect">
            <a:avLst/>
          </a:prstGeom>
          <a:noFill/>
          <a:ln/>
        </p:spPr>
        <p:txBody>
          <a:bodyPr wrap="none" rtlCol="0" anchor="t"/>
          <a:lstStyle/>
          <a:p>
            <a:pPr marL="0" indent="0">
              <a:lnSpc>
                <a:spcPts val="3281"/>
              </a:lnSpc>
              <a:buNone/>
            </a:pPr>
            <a:r>
              <a:rPr lang="en-US" sz="2800" b="1" kern="0" spc="-79" dirty="0">
                <a:solidFill>
                  <a:srgbClr val="000000"/>
                </a:solidFill>
                <a:latin typeface="Inter" pitchFamily="34" charset="0"/>
                <a:ea typeface="Inter" pitchFamily="34" charset="-122"/>
                <a:cs typeface="Inter" pitchFamily="34" charset="-120"/>
              </a:rPr>
              <a:t>الاستنتاج</a:t>
            </a:r>
            <a:endParaRPr lang="en-US" sz="2800" b="1" dirty="0"/>
          </a:p>
        </p:txBody>
      </p:sp>
      <p:sp>
        <p:nvSpPr>
          <p:cNvPr id="6" name="Text 4"/>
          <p:cNvSpPr/>
          <p:nvPr/>
        </p:nvSpPr>
        <p:spPr>
          <a:xfrm>
            <a:off x="2037993" y="4603671"/>
            <a:ext cx="5006221" cy="1150015"/>
          </a:xfrm>
          <a:prstGeom prst="rect">
            <a:avLst/>
          </a:prstGeom>
          <a:noFill/>
          <a:ln/>
        </p:spPr>
        <p:txBody>
          <a:bodyPr wrap="square" rtlCol="0" anchor="t"/>
          <a:lstStyle/>
          <a:p>
            <a:pPr marL="0" indent="0" algn="r">
              <a:lnSpc>
                <a:spcPts val="2799"/>
              </a:lnSpc>
              <a:buNone/>
            </a:pPr>
            <a:r>
              <a:rPr lang="en-US" sz="2800" kern="0" spc="-35" dirty="0" smtClean="0">
                <a:solidFill>
                  <a:srgbClr val="272525"/>
                </a:solidFill>
                <a:latin typeface="Inter" pitchFamily="34" charset="0"/>
                <a:ea typeface="Inter" pitchFamily="34" charset="-122"/>
                <a:cs typeface="Inter" pitchFamily="34" charset="-120"/>
              </a:rPr>
              <a:t>إن </a:t>
            </a:r>
            <a:r>
              <a:rPr lang="en-US" sz="2800" kern="0" spc="-35" dirty="0">
                <a:solidFill>
                  <a:srgbClr val="272525"/>
                </a:solidFill>
                <a:latin typeface="Inter" pitchFamily="34" charset="0"/>
                <a:ea typeface="Inter" pitchFamily="34" charset="-122"/>
                <a:cs typeface="Inter" pitchFamily="34" charset="-120"/>
              </a:rPr>
              <a:t>توليد الكهرباء باستخدام السدود يعتبر </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خيارًا </a:t>
            </a:r>
            <a:r>
              <a:rPr lang="en-US" sz="2800" kern="0" spc="-35" dirty="0">
                <a:solidFill>
                  <a:srgbClr val="272525"/>
                </a:solidFill>
                <a:latin typeface="Inter" pitchFamily="34" charset="0"/>
                <a:ea typeface="Inter" pitchFamily="34" charset="-122"/>
                <a:cs typeface="Inter" pitchFamily="34" charset="-120"/>
              </a:rPr>
              <a:t>مستدامًا وفعالًا لتلبية الطلب المتزايد على </a:t>
            </a:r>
            <a:r>
              <a:rPr lang="en-US" sz="2800" kern="0" spc="-35" dirty="0" smtClean="0">
                <a:solidFill>
                  <a:srgbClr val="272525"/>
                </a:solidFill>
                <a:latin typeface="Inter" pitchFamily="34" charset="0"/>
                <a:ea typeface="Inter" pitchFamily="34" charset="-122"/>
                <a:cs typeface="Inter" pitchFamily="34" charset="-120"/>
              </a:rPr>
              <a:t>الكهرباء</a:t>
            </a:r>
            <a:r>
              <a:rPr lang="ar-IQ" sz="2800" kern="0" spc="-35" dirty="0" smtClean="0">
                <a:solidFill>
                  <a:srgbClr val="272525"/>
                </a:solidFill>
                <a:latin typeface="Inter" pitchFamily="34" charset="0"/>
                <a:ea typeface="Inter" pitchFamily="34" charset="-122"/>
                <a:cs typeface="Inter" pitchFamily="34" charset="-120"/>
              </a:rPr>
              <a:t>                                 </a:t>
            </a:r>
            <a:endParaRPr lang="en-US" sz="2800" dirty="0"/>
          </a:p>
        </p:txBody>
      </p:sp>
      <p:sp>
        <p:nvSpPr>
          <p:cNvPr id="7" name="Text 5"/>
          <p:cNvSpPr/>
          <p:nvPr/>
        </p:nvSpPr>
        <p:spPr>
          <a:xfrm>
            <a:off x="9537895" y="3965019"/>
            <a:ext cx="2926079" cy="416481"/>
          </a:xfrm>
          <a:prstGeom prst="rect">
            <a:avLst/>
          </a:prstGeom>
          <a:noFill/>
          <a:ln/>
        </p:spPr>
        <p:txBody>
          <a:bodyPr wrap="none" rtlCol="0" anchor="t"/>
          <a:lstStyle/>
          <a:p>
            <a:pPr marL="0" indent="0">
              <a:lnSpc>
                <a:spcPts val="3281"/>
              </a:lnSpc>
              <a:buNone/>
            </a:pPr>
            <a:r>
              <a:rPr lang="en-US" sz="2800" b="1" kern="0" spc="-79" dirty="0">
                <a:solidFill>
                  <a:srgbClr val="000000"/>
                </a:solidFill>
                <a:latin typeface="Inter" pitchFamily="34" charset="0"/>
                <a:ea typeface="Inter" pitchFamily="34" charset="-122"/>
                <a:cs typeface="Inter" pitchFamily="34" charset="-120"/>
              </a:rPr>
              <a:t>توصياتنا</a:t>
            </a:r>
            <a:endParaRPr lang="en-US" sz="2800" dirty="0"/>
          </a:p>
        </p:txBody>
      </p:sp>
      <p:sp>
        <p:nvSpPr>
          <p:cNvPr id="8" name="Text 6"/>
          <p:cNvSpPr/>
          <p:nvPr/>
        </p:nvSpPr>
        <p:spPr>
          <a:xfrm>
            <a:off x="7593806" y="4603671"/>
            <a:ext cx="5006221" cy="1332895"/>
          </a:xfrm>
          <a:prstGeom prst="rect">
            <a:avLst/>
          </a:prstGeom>
          <a:noFill/>
          <a:ln/>
        </p:spPr>
        <p:txBody>
          <a:bodyPr wrap="square" rtlCol="0" anchor="t"/>
          <a:lstStyle/>
          <a:p>
            <a:pPr marL="0" indent="0" algn="r">
              <a:lnSpc>
                <a:spcPts val="2799"/>
              </a:lnSpc>
              <a:buNone/>
            </a:pPr>
            <a:r>
              <a:rPr lang="en-US" sz="2800" kern="0" spc="-35" dirty="0" smtClean="0">
                <a:solidFill>
                  <a:srgbClr val="272525"/>
                </a:solidFill>
                <a:latin typeface="Inter" pitchFamily="34" charset="0"/>
                <a:ea typeface="Inter" pitchFamily="34" charset="-122"/>
                <a:cs typeface="Inter" pitchFamily="34" charset="-120"/>
              </a:rPr>
              <a:t>نوصي</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 </a:t>
            </a:r>
            <a:r>
              <a:rPr lang="en-US" sz="2800" kern="0" spc="-35" dirty="0">
                <a:solidFill>
                  <a:srgbClr val="272525"/>
                </a:solidFill>
                <a:latin typeface="Inter" pitchFamily="34" charset="0"/>
                <a:ea typeface="Inter" pitchFamily="34" charset="-122"/>
                <a:cs typeface="Inter" pitchFamily="34" charset="-120"/>
              </a:rPr>
              <a:t>بتطوير المزيد من المحطات الكهرومائية </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واعتماد</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 </a:t>
            </a:r>
            <a:r>
              <a:rPr lang="en-US" sz="2800" kern="0" spc="-35" dirty="0">
                <a:solidFill>
                  <a:srgbClr val="272525"/>
                </a:solidFill>
                <a:latin typeface="Inter" pitchFamily="34" charset="0"/>
                <a:ea typeface="Inter" pitchFamily="34" charset="-122"/>
                <a:cs typeface="Inter" pitchFamily="34" charset="-120"/>
              </a:rPr>
              <a:t>تكنولوجيا </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حديثة لزيادة</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 </a:t>
            </a:r>
            <a:r>
              <a:rPr lang="en-US" sz="2800" kern="0" spc="-35" dirty="0">
                <a:solidFill>
                  <a:srgbClr val="272525"/>
                </a:solidFill>
                <a:latin typeface="Inter" pitchFamily="34" charset="0"/>
                <a:ea typeface="Inter" pitchFamily="34" charset="-122"/>
                <a:cs typeface="Inter" pitchFamily="34" charset="-120"/>
              </a:rPr>
              <a:t>الكفاءة </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وتقليل</a:t>
            </a:r>
            <a:r>
              <a:rPr lang="ar-IQ" sz="2800" kern="0" spc="-35" dirty="0" smtClean="0">
                <a:solidFill>
                  <a:srgbClr val="272525"/>
                </a:solidFill>
                <a:latin typeface="Inter" pitchFamily="34" charset="0"/>
                <a:ea typeface="Inter" pitchFamily="34" charset="-122"/>
                <a:cs typeface="Inter" pitchFamily="34" charset="-120"/>
              </a:rPr>
              <a:t> </a:t>
            </a:r>
            <a:r>
              <a:rPr lang="en-US" sz="2800" kern="0" spc="-35" dirty="0" smtClean="0">
                <a:solidFill>
                  <a:srgbClr val="272525"/>
                </a:solidFill>
                <a:latin typeface="Inter" pitchFamily="34" charset="0"/>
                <a:ea typeface="Inter" pitchFamily="34" charset="-122"/>
                <a:cs typeface="Inter" pitchFamily="34" charset="-120"/>
              </a:rPr>
              <a:t> </a:t>
            </a:r>
            <a:r>
              <a:rPr lang="en-US" sz="2800" kern="0" spc="-35" dirty="0">
                <a:solidFill>
                  <a:srgbClr val="272525"/>
                </a:solidFill>
                <a:latin typeface="Inter" pitchFamily="34" charset="0"/>
                <a:ea typeface="Inter" pitchFamily="34" charset="-122"/>
                <a:cs typeface="Inter" pitchFamily="34" charset="-120"/>
              </a:rPr>
              <a:t>التأثير </a:t>
            </a:r>
            <a:r>
              <a:rPr lang="en-US" sz="2800" kern="0" spc="-35" dirty="0" smtClean="0">
                <a:solidFill>
                  <a:srgbClr val="272525"/>
                </a:solidFill>
                <a:latin typeface="Inter" pitchFamily="34" charset="0"/>
                <a:ea typeface="Inter" pitchFamily="34" charset="-122"/>
                <a:cs typeface="Inter" pitchFamily="34" charset="-120"/>
              </a:rPr>
              <a:t>البيئي</a:t>
            </a: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407</Words>
  <Application>Microsoft Office PowerPoint</Application>
  <PresentationFormat>مخصص</PresentationFormat>
  <Paragraphs>57</Paragraphs>
  <Slides>8</Slides>
  <Notes>5</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DR.Ahmed Saker 2o1O</cp:lastModifiedBy>
  <cp:revision>28</cp:revision>
  <dcterms:created xsi:type="dcterms:W3CDTF">2023-12-09T10:16:47Z</dcterms:created>
  <dcterms:modified xsi:type="dcterms:W3CDTF">2024-05-19T08:56:17Z</dcterms:modified>
</cp:coreProperties>
</file>